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Oswald" panose="020B0604020202020204" charset="0"/>
      <p:regular r:id="rId22"/>
      <p:bold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050D5E-CA33-4DDD-95C3-F40C1A7A7E5E}">
  <a:tblStyle styleId="{2A050D5E-CA33-4DDD-95C3-F40C1A7A7E5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7B86523-CF66-4FAA-AC6A-0C89B91CC9F5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6ABAE42-DE64-4E8E-991F-C288F7CD4A1C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FDC09C1-D5F5-4B8B-ACC2-C7010AAD2ED2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3957744-5DB5-4704-81F5-DC2EA3C89851}" styleName="Table_4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F314057-A751-48B5-B29C-DC8015622A11}" styleName="Table_5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31457CA-C398-434A-A173-A2D3DFF52F9B}" styleName="Table_6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7C6B9FE-FF2E-4F90-8606-00160AA7BE5F}" styleName="Table_7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F9D4654-C22E-4A24-BFE9-203C9206B3EC}" styleName="Table_8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20CB000-82E7-42F6-B50D-E00B65F1599D}" styleName="Table_9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4825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57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3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55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605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190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864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32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65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735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59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19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89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25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12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36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19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71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50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3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8" name="Shape 3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9" name="Shape 3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1" name="Shape 41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42" name="Shape 42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7" name="Shape 67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 graph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09" name="Shape 409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10" name="Shape 410"/>
          <p:cNvSpPr/>
          <p:nvPr/>
        </p:nvSpPr>
        <p:spPr>
          <a:xfrm rot="8100000">
            <a:off x="1847980" y="44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/>
          <p:nvPr/>
        </p:nvSpPr>
        <p:spPr>
          <a:xfrm rot="8100000">
            <a:off x="6038980" y="72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 rot="8100000">
            <a:off x="7181980" y="76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13" name="Shape 413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14" name="Shape 41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5" name="Shape 41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6" name="Shape 41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17" name="Shape 417"/>
          <p:cNvGrpSpPr/>
          <p:nvPr/>
        </p:nvGrpSpPr>
        <p:grpSpPr>
          <a:xfrm>
            <a:off x="-42837" y="633487"/>
            <a:ext cx="9229574" cy="642787"/>
            <a:chOff x="-42837" y="4443487"/>
            <a:chExt cx="9229574" cy="642787"/>
          </a:xfrm>
        </p:grpSpPr>
        <p:sp>
          <p:nvSpPr>
            <p:cNvPr id="418" name="Shape 41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3" name="Shape 443"/>
          <p:cNvSpPr/>
          <p:nvPr/>
        </p:nvSpPr>
        <p:spPr>
          <a:xfrm>
            <a:off x="2990700" y="77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1085700" y="106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4895700" y="70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/>
          <p:nvPr/>
        </p:nvSpPr>
        <p:spPr>
          <a:xfrm rot="8100000">
            <a:off x="8699949" y="51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4" name="Shape 7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5" name="Shape 75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79" name="Shape 7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0" name="Shape 8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1" name="Shape 8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2" name="Shape 82"/>
          <p:cNvGrpSpPr/>
          <p:nvPr/>
        </p:nvGrpSpPr>
        <p:grpSpPr>
          <a:xfrm>
            <a:off x="-42837" y="2005087"/>
            <a:ext cx="9229574" cy="642787"/>
            <a:chOff x="-42837" y="4443487"/>
            <a:chExt cx="9229574" cy="642787"/>
          </a:xfrm>
        </p:grpSpPr>
        <p:sp>
          <p:nvSpPr>
            <p:cNvPr id="83" name="Shape 8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" name="Shape 108"/>
          <p:cNvSpPr/>
          <p:nvPr/>
        </p:nvSpPr>
        <p:spPr>
          <a:xfrm>
            <a:off x="2990700" y="21478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085700" y="24335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895700" y="20776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000" i="1"/>
            </a:lvl1pPr>
            <a:lvl2pPr algn="ctr" rtl="0">
              <a:spcBef>
                <a:spcPts val="0"/>
              </a:spcBef>
              <a:buSzPct val="100000"/>
              <a:defRPr sz="3000" i="1"/>
            </a:lvl2pPr>
            <a:lvl3pPr algn="ctr" rtl="0">
              <a:spcBef>
                <a:spcPts val="0"/>
              </a:spcBef>
              <a:buSzPct val="100000"/>
              <a:defRPr sz="3000" i="1"/>
            </a:lvl3pPr>
            <a:lvl4pPr algn="ctr" rtl="0">
              <a:spcBef>
                <a:spcPts val="0"/>
              </a:spcBef>
              <a:buSzPct val="100000"/>
              <a:defRPr sz="3000" i="1"/>
            </a:lvl4pPr>
            <a:lvl5pPr algn="ctr" rtl="0">
              <a:spcBef>
                <a:spcPts val="0"/>
              </a:spcBef>
              <a:buSzPct val="100000"/>
              <a:defRPr sz="3000" i="1"/>
            </a:lvl5pPr>
            <a:lvl6pPr algn="ctr" rtl="0">
              <a:spcBef>
                <a:spcPts val="0"/>
              </a:spcBef>
              <a:buSzPct val="100000"/>
              <a:defRPr sz="3000" i="1"/>
            </a:lvl6pPr>
            <a:lvl7pPr algn="ctr" rtl="0">
              <a:spcBef>
                <a:spcPts val="0"/>
              </a:spcBef>
              <a:buSzPct val="100000"/>
              <a:defRPr sz="3000" i="1"/>
            </a:lvl7pPr>
            <a:lvl8pPr algn="ctr" rtl="0">
              <a:spcBef>
                <a:spcPts val="0"/>
              </a:spcBef>
              <a:buSzPct val="100000"/>
              <a:defRPr sz="3000" i="1"/>
            </a:lvl8pPr>
            <a:lvl9pPr algn="ctr" rtl="0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7" name="Shape 11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8" name="Shape 11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3" name="Shape 12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4" name="Shape 12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6" name="Shape 12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7" name="Shape 12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buChar char="■"/>
              <a:defRPr/>
            </a:lvl3pPr>
            <a:lvl4pPr rtl="0">
              <a:spcBef>
                <a:spcPts val="0"/>
              </a:spcBef>
              <a:buChar char="●"/>
              <a:defRPr/>
            </a:lvl4pPr>
            <a:lvl5pPr rtl="0">
              <a:spcBef>
                <a:spcPts val="0"/>
              </a:spcBef>
              <a:buChar char="○"/>
              <a:defRPr/>
            </a:lvl5pPr>
            <a:lvl6pPr rtl="0">
              <a:spcBef>
                <a:spcPts val="0"/>
              </a:spcBef>
              <a:buChar char="■"/>
              <a:defRPr/>
            </a:lvl6pPr>
            <a:lvl7pPr rtl="0">
              <a:spcBef>
                <a:spcPts val="0"/>
              </a:spcBef>
              <a:buChar char="●"/>
              <a:defRPr/>
            </a:lvl7pPr>
            <a:lvl8pPr rtl="0">
              <a:spcBef>
                <a:spcPts val="0"/>
              </a:spcBef>
              <a:buChar char="○"/>
              <a:defRPr/>
            </a:lvl8pPr>
            <a:lvl9pPr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0" name="Shape 16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5" name="Shape 16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6" name="Shape 16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8" name="Shape 16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69" name="Shape 16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4" name="Shape 19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3" name="Shape 203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07" name="Shape 20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8" name="Shape 20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9" name="Shape 209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1" name="Shape 211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2" name="Shape 212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7" name="Shape 237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600"/>
            </a:lvl1pPr>
            <a:lvl2pPr rtl="0">
              <a:spcBef>
                <a:spcPts val="0"/>
              </a:spcBef>
              <a:buSzPct val="100000"/>
              <a:defRPr sz="1600"/>
            </a:lvl2pPr>
            <a:lvl3pPr rtl="0">
              <a:spcBef>
                <a:spcPts val="0"/>
              </a:spcBef>
              <a:buSzPct val="100000"/>
              <a:defRPr sz="1600"/>
            </a:lvl3pPr>
            <a:lvl4pPr rtl="0">
              <a:spcBef>
                <a:spcPts val="0"/>
              </a:spcBef>
              <a:buSzPct val="100000"/>
              <a:defRPr sz="16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600"/>
            </a:lvl6pPr>
            <a:lvl7pPr rtl="0">
              <a:spcBef>
                <a:spcPts val="0"/>
              </a:spcBef>
              <a:buSzPct val="100000"/>
              <a:defRPr sz="1600"/>
            </a:lvl7pPr>
            <a:lvl8pPr rtl="0">
              <a:spcBef>
                <a:spcPts val="0"/>
              </a:spcBef>
              <a:buSzPct val="100000"/>
              <a:defRPr sz="1600"/>
            </a:lvl8pPr>
            <a:lvl9pPr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7" name="Shape 247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51" name="Shape 251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2" name="Shape 25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3" name="Shape 25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5" name="Shape 255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6" name="Shape 256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1" name="Shape 281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88" name="Shape 28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89" name="Shape 28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92" name="Shape 29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3" name="Shape 29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4" name="Shape 29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5" name="Shape 29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96" name="Shape 29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97" name="Shape 29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2" name="Shape 32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Clr>
                <a:srgbClr val="00CEF6"/>
              </a:buClr>
              <a:buSzPct val="1000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29" name="Shape 32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0" name="Shape 33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3" name="Shape 33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34" name="Shape 33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5" name="Shape 33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6" name="Shape 33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37" name="Shape 33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38" name="Shape 33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3" name="Shape 36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69" name="Shape 36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73" name="Shape 37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4" name="Shape 37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5" name="Shape 37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7" name="Shape 37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8" name="Shape 37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3" name="Shape 40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6" name="Shape 6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" name="Shape 7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algn="ctr" rtl="0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rtl="0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rtl="0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rtl="0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rtl="0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rtl="0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rtl="0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rtl="0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aily.jstor.org/the-coca-cola-wars-can-anybody-really-tell-the-difference/" TargetMode="External"/><Relationship Id="rId13" Type="http://schemas.openxmlformats.org/officeDocument/2006/relationships/hyperlink" Target="https://commons.wikimedia.org/wiki/File:Apple_logo_black.svg" TargetMode="External"/><Relationship Id="rId3" Type="http://schemas.openxmlformats.org/officeDocument/2006/relationships/hyperlink" Target="http://forums.imore.com/iphone-5s/261887-show-us-your-iphone-5s-homescreen.html" TargetMode="External"/><Relationship Id="rId7" Type="http://schemas.openxmlformats.org/officeDocument/2006/relationships/hyperlink" Target="http://www.foodiggity.com/hue-a-toaster-that-can-be-programmed-by-color/" TargetMode="External"/><Relationship Id="rId12" Type="http://schemas.openxmlformats.org/officeDocument/2006/relationships/hyperlink" Target="http://www.businesshistory.com/ind._healthcare2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inkgeek.com/product/69fe/" TargetMode="External"/><Relationship Id="rId11" Type="http://schemas.openxmlformats.org/officeDocument/2006/relationships/hyperlink" Target="http://www.coca-colacompany.com/stories/the-chronicle-of-coca-cola-birth-of-a-refreshing-idea/" TargetMode="External"/><Relationship Id="rId5" Type="http://schemas.openxmlformats.org/officeDocument/2006/relationships/hyperlink" Target="http://www.cbfleet.com/about-us/" TargetMode="External"/><Relationship Id="rId10" Type="http://schemas.openxmlformats.org/officeDocument/2006/relationships/hyperlink" Target="http://www.dailymail.co.uk/femail/article-2247038/No-burnt-toast-Student-21-invents-ingenious-toaster-comes-colour-chart--sense-bread-correct-shade-brown.html" TargetMode="External"/><Relationship Id="rId4" Type="http://schemas.openxmlformats.org/officeDocument/2006/relationships/hyperlink" Target="http://funmozar.com/" TargetMode="External"/><Relationship Id="rId9" Type="http://schemas.openxmlformats.org/officeDocument/2006/relationships/hyperlink" Target="http://thecube.guru/erno-rubik/" TargetMode="External"/><Relationship Id="rId14" Type="http://schemas.openxmlformats.org/officeDocument/2006/relationships/hyperlink" Target="http://www.retrothing.com/2008/02/the-secret-life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evansgroupllc.com/published-articles/history-of-chapstick/" TargetMode="External"/><Relationship Id="rId3" Type="http://schemas.openxmlformats.org/officeDocument/2006/relationships/hyperlink" Target="http://www.coca-colacompany.com/stories/the-chronicle-of-coca-cola-birth-of-a-refreshing-idea/" TargetMode="External"/><Relationship Id="rId7" Type="http://schemas.openxmlformats.org/officeDocument/2006/relationships/hyperlink" Target="http://www.madehow.com/Volume-7/Rubik-s-Cub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apstick.com/" TargetMode="External"/><Relationship Id="rId5" Type="http://schemas.openxmlformats.org/officeDocument/2006/relationships/hyperlink" Target="http://basheertome.com/hue/" TargetMode="External"/><Relationship Id="rId4" Type="http://schemas.openxmlformats.org/officeDocument/2006/relationships/hyperlink" Target="https://www.rubiks.com/about/the-history-of-the-rubiks-cub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799"/>
          </a:xfrm>
          <a:prstGeom prst="rect">
            <a:avLst/>
          </a:prstGeom>
          <a:ln w="952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Inventions</a:t>
            </a:r>
          </a:p>
          <a:p>
            <a:pPr>
              <a:spcBef>
                <a:spcPts val="0"/>
              </a:spcBef>
              <a:buNone/>
            </a:pPr>
            <a:r>
              <a:rPr lang="en" sz="1400" dirty="0"/>
              <a:t>By </a:t>
            </a:r>
            <a:r>
              <a:rPr lang="en" sz="1400" dirty="0" smtClean="0"/>
              <a:t>Kaitlin</a:t>
            </a:r>
            <a:endParaRPr lang="en" sz="14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Shape 506"/>
          <p:cNvGraphicFramePr/>
          <p:nvPr/>
        </p:nvGraphicFramePr>
        <p:xfrm>
          <a:off x="329050" y="2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{8F314057-A751-48B5-B29C-DC8015622A11}</a:tableStyleId>
              </a:tblPr>
              <a:tblGrid>
                <a:gridCol w="4275275"/>
                <a:gridCol w="4275275"/>
              </a:tblGrid>
              <a:tr h="5563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00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Rubik’s cube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84372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Main components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Plastic</a:t>
                      </a:r>
                    </a:p>
                  </a:txBody>
                  <a:tcPr marL="91425" marR="91425" marT="91425" marB="91425"/>
                </a:tc>
              </a:tr>
              <a:tr h="7778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Challenges the inventor faced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Selling the product was really hard in the beginning </a:t>
                      </a:r>
                    </a:p>
                  </a:txBody>
                  <a:tcPr marL="91425" marR="91425" marT="91425" marB="91425"/>
                </a:tc>
              </a:tr>
              <a:tr h="8437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Similar products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Puzzles</a:t>
                      </a:r>
                    </a:p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Chess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507" name="Shape 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7875" y="2882350"/>
            <a:ext cx="1469900" cy="19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/>
        </p:nvSpPr>
        <p:spPr>
          <a:xfrm>
            <a:off x="0" y="2576950"/>
            <a:ext cx="3000000" cy="25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Hues Smart Toaster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Unusual invention </a:t>
            </a:r>
          </a:p>
        </p:txBody>
      </p:sp>
      <p:pic>
        <p:nvPicPr>
          <p:cNvPr id="513" name="Shape 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750" y="1629750"/>
            <a:ext cx="3316099" cy="281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" name="Shape 518"/>
          <p:cNvGraphicFramePr/>
          <p:nvPr/>
        </p:nvGraphicFramePr>
        <p:xfrm>
          <a:off x="255150" y="24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{331457CA-C398-434A-A173-A2D3DFF52F9B}</a:tableStyleId>
              </a:tblPr>
              <a:tblGrid>
                <a:gridCol w="4409200"/>
                <a:gridCol w="4409200"/>
              </a:tblGrid>
              <a:tr h="4713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00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Hues smart toaster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8003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Inventor and date invented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Invented by Basheer Tome in the year</a:t>
                      </a:r>
                    </a:p>
                  </a:txBody>
                  <a:tcPr marL="91425" marR="91425" marT="91425" marB="91425"/>
                </a:tc>
              </a:tr>
              <a:tr h="8003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Invention’s purpose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To perfectly toast bread to your preferred bread color.</a:t>
                      </a:r>
                    </a:p>
                  </a:txBody>
                  <a:tcPr marL="91425" marR="91425" marT="91425" marB="91425"/>
                </a:tc>
              </a:tr>
              <a:tr h="8003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Currently not released for purchase </a:t>
                      </a:r>
                    </a:p>
                  </a:txBody>
                  <a:tcPr marL="91425" marR="91425" marT="91425" marB="91425"/>
                </a:tc>
              </a:tr>
              <a:tr h="8003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Reason for invention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Wanted to create a toaster that would toast your bread perfectly. He was also  tired of burnt toast.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" name="Shape 523"/>
          <p:cNvGraphicFramePr/>
          <p:nvPr/>
        </p:nvGraphicFramePr>
        <p:xfrm>
          <a:off x="513850" y="44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{07C6B9FE-FF2E-4F90-8606-00160AA7BE5F}</a:tableStyleId>
              </a:tblPr>
              <a:tblGrid>
                <a:gridCol w="3619500"/>
                <a:gridCol w="3619500"/>
              </a:tblGrid>
              <a:tr h="407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00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Hues smart toaster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1290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Main Components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111111"/>
                        </a:buClr>
                        <a:buSzPct val="100000"/>
                        <a:buChar char="●"/>
                      </a:pPr>
                      <a:r>
                        <a:rPr lang="en" sz="13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</a:rPr>
                        <a:t>Thermochromatic ink </a:t>
                      </a:r>
                    </a:p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111111"/>
                        </a:buClr>
                        <a:buSzPct val="100000"/>
                        <a:buChar char="●"/>
                      </a:pPr>
                      <a:r>
                        <a:rPr lang="en" sz="13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</a:rPr>
                        <a:t> Nichrome wire </a:t>
                      </a:r>
                    </a:p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111111"/>
                        </a:buClr>
                        <a:buSzPct val="100000"/>
                        <a:buChar char="●"/>
                      </a:pPr>
                      <a:r>
                        <a:rPr lang="en" sz="13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</a:rPr>
                        <a:t>Arduino</a:t>
                      </a:r>
                    </a:p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111111"/>
                        </a:buClr>
                        <a:buSzPct val="100000"/>
                        <a:buChar char="●"/>
                      </a:pPr>
                      <a:r>
                        <a:rPr lang="en" sz="13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</a:rPr>
                        <a:t>color sensor</a:t>
                      </a:r>
                    </a:p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111111"/>
                        </a:buClr>
                        <a:buSzPct val="100000"/>
                        <a:buChar char="●"/>
                      </a:pPr>
                      <a:r>
                        <a:rPr lang="en" sz="1300">
                          <a:solidFill>
                            <a:srgbClr val="111111"/>
                          </a:solidFill>
                          <a:highlight>
                            <a:srgbClr val="FFFFFF"/>
                          </a:highlight>
                        </a:rPr>
                        <a:t>metal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11111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/>
                </a:tc>
              </a:tr>
              <a:tr h="485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Challenges the inventor faced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His first few attempts were not successful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Similar products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rtl="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toaster </a:t>
                      </a:r>
                    </a:p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microwave oven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524" name="Shape 5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550" y="2506044"/>
            <a:ext cx="1578599" cy="218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/>
        </p:nvSpPr>
        <p:spPr>
          <a:xfrm>
            <a:off x="0" y="3164175"/>
            <a:ext cx="3000000" cy="209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0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Coca-Cola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choice invention 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 l="20708" r="22524"/>
          <a:stretch/>
        </p:blipFill>
        <p:spPr>
          <a:xfrm>
            <a:off x="4656350" y="2077225"/>
            <a:ext cx="1965450" cy="230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Shape 535"/>
          <p:cNvGraphicFramePr/>
          <p:nvPr/>
        </p:nvGraphicFramePr>
        <p:xfrm>
          <a:off x="104750" y="12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{4F9D4654-C22E-4A24-BFE9-203C9206B3EC}</a:tableStyleId>
              </a:tblPr>
              <a:tblGrid>
                <a:gridCol w="4484125"/>
                <a:gridCol w="4484125"/>
              </a:tblGrid>
              <a:tr h="4602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CEF6"/>
                          </a:solidFill>
                        </a:rPr>
                        <a:t>Coca-Cola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8398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Inventor and date invented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John Pemberton in the year 1886. This is still in use today</a:t>
                      </a:r>
                    </a:p>
                  </a:txBody>
                  <a:tcPr marL="91425" marR="91425" marT="91425" marB="91425"/>
                </a:tc>
              </a:tr>
              <a:tr h="8398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Invention’s purpose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It’s a beverage to drink and quench thirst.</a:t>
                      </a:r>
                    </a:p>
                  </a:txBody>
                  <a:tcPr marL="91425" marR="91425" marT="91425" marB="91425"/>
                </a:tc>
              </a:tr>
              <a:tr h="8398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$1.00 for a 12 oz can</a:t>
                      </a:r>
                    </a:p>
                  </a:txBody>
                  <a:tcPr marL="91425" marR="91425" marT="91425" marB="91425"/>
                </a:tc>
              </a:tr>
              <a:tr h="8398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Reason for invention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he wanted a drink that can be sold at soda fountains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Shape 540"/>
          <p:cNvGraphicFramePr/>
          <p:nvPr/>
        </p:nvGraphicFramePr>
        <p:xfrm>
          <a:off x="952500" y="39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{A20CB000-82E7-42F6-B50D-E00B65F1599D}</a:tableStyleId>
              </a:tblPr>
              <a:tblGrid>
                <a:gridCol w="3619500"/>
                <a:gridCol w="3619500"/>
              </a:tblGrid>
              <a:tr h="61085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Main Components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High fructose corn syrup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Caffeine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Coca extract, 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Glycerin </a:t>
                      </a:r>
                    </a:p>
                  </a:txBody>
                  <a:tcPr marL="91425" marR="91425" marT="91425" marB="91425"/>
                </a:tc>
              </a:tr>
              <a:tr h="6108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Challenges the inventor faced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Char char="●"/>
                      </a:pPr>
                      <a:endParaRPr sz="1800"/>
                    </a:p>
                  </a:txBody>
                  <a:tcPr marL="91425" marR="91425" marT="91425" marB="91425"/>
                </a:tc>
              </a:tr>
              <a:tr h="7373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Similar products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Pepsi</a:t>
                      </a:r>
                    </a:p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Dr Pepper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500" y="3106211"/>
            <a:ext cx="1637700" cy="20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 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856945" y="1479104"/>
            <a:ext cx="7738200" cy="266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Pictures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http://forums.imore.com/iphone-5s/261887-show-us-your-iphone-5s-homescreen.html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http://funmozar.com/</a:t>
            </a:r>
            <a:r>
              <a:rPr lang="en" sz="1000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http://www.cbfleet.com/about-us/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http://www.thinkgeek.com/product/69fe/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http://www.foodiggity.com/hue-a-toaster-that-can-be-programmed-by-color/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8"/>
              </a:rPr>
              <a:t>http://daily.jstor.org/the-coca-cola-wars-can-anybody-really-tell-the-difference/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9"/>
              </a:rPr>
              <a:t>http://thecube.guru/erno-rubik/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10"/>
              </a:rPr>
              <a:t>http://www.dailymail.co.uk/femail/article-2247038/No-burnt-toast-Student-21-invents-ingenious-toaster-comes-colour-chart--sense-bread-correct-shade-brown.html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11"/>
              </a:rPr>
              <a:t>http://www.coca-colacompany.com/stories/the-chronicle-of-coca-cola-birth-of-a-refreshing-idea/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12"/>
              </a:rPr>
              <a:t>http://www.businesshistory.com/ind._healthcare2.php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13"/>
              </a:rPr>
              <a:t>https://commons.wikimedia.org/wiki/File:Apple_logo_black.svg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14"/>
              </a:rPr>
              <a:t>http://www.retrothing.com/2008/02/the-secret-life.html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000"/>
              <a:t>https://en.wikipedia.org/wiki/Rubik%27s_Cube</a:t>
            </a:r>
          </a:p>
          <a:p>
            <a:pPr rtl="0">
              <a:spcBef>
                <a:spcPts val="0"/>
              </a:spcBef>
              <a:buNone/>
            </a:pPr>
            <a:endParaRPr sz="1000"/>
          </a:p>
          <a:p>
            <a:pPr rtl="0">
              <a:spcBef>
                <a:spcPts val="0"/>
              </a:spcBef>
              <a:buNone/>
            </a:pPr>
            <a:endParaRPr sz="1000"/>
          </a:p>
          <a:p>
            <a:pPr rt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632650" y="1265325"/>
            <a:ext cx="6959100" cy="29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Information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http://www.coca-colacompany.com/stories/the-chronicle-of-coca-cola-birth-of-a-refreshing-idea/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https://www.rubiks.com/about/the-history-of-the-rubiks-cube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http://basheertome.com/hue/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http://www.chapstick.com/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http://www.madehow.com/Volume-7/Rubik-s-Cube.html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http://www.theevansgroupllc.com/published-articles/history-of-chapstick/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ctrTitle" idx="4294967295"/>
          </p:nvPr>
        </p:nvSpPr>
        <p:spPr>
          <a:xfrm>
            <a:off x="1275149" y="1278550"/>
            <a:ext cx="6593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 smtClean="0"/>
              <a:t>Kaitlin</a:t>
            </a:r>
            <a:endParaRPr lang="en" sz="7200" dirty="0"/>
          </a:p>
        </p:txBody>
      </p:sp>
      <p:sp>
        <p:nvSpPr>
          <p:cNvPr id="559" name="Shape 559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Period 4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252025" y="4038875"/>
            <a:ext cx="3728700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252025" y="2479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6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ChapStick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Common Invention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 l="-859" t="9184" r="3231" b="-2905"/>
          <a:stretch/>
        </p:blipFill>
        <p:spPr>
          <a:xfrm rot="889492">
            <a:off x="3991929" y="2537600"/>
            <a:ext cx="3270743" cy="171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" name="Shape 461"/>
          <p:cNvGraphicFramePr/>
          <p:nvPr/>
        </p:nvGraphicFramePr>
        <p:xfrm>
          <a:off x="151150" y="1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{2A050D5E-CA33-4DDD-95C3-F40C1A7A7E5E}</a:tableStyleId>
              </a:tblPr>
              <a:tblGrid>
                <a:gridCol w="4361825"/>
                <a:gridCol w="4361825"/>
              </a:tblGrid>
              <a:tr h="5631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b="1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ChapStick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8890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inventor and date invented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Dr. Charles Browne Fleet in the year 1880 and is still in use today</a:t>
                      </a:r>
                    </a:p>
                  </a:txBody>
                  <a:tcPr marL="91425" marR="91425" marT="91425" marB="91425"/>
                </a:tc>
              </a:tr>
              <a:tr h="7895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Invention Purpose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Used to relieve dry or chapped lips. May also be used to smooth them. 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People of all ages buy this</a:t>
                      </a:r>
                    </a:p>
                  </a:txBody>
                  <a:tcPr marL="91425" marR="91425" marT="91425" marB="91425"/>
                </a:tc>
              </a:tr>
              <a:tr h="5522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The price is about $2.00</a:t>
                      </a:r>
                    </a:p>
                  </a:txBody>
                  <a:tcPr marL="91425" marR="91425" marT="91425" marB="91425"/>
                </a:tc>
              </a:tr>
              <a:tr h="5926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Reason for inventing this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He invented this to combat dry cracked lips</a:t>
                      </a:r>
                    </a:p>
                  </a:txBody>
                  <a:tcPr marL="91425" marR="91425" marT="91425" marB="91425"/>
                </a:tc>
              </a:tr>
              <a:tr h="59262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Main components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Beeswax, sunscreen, petroleum jelly, lanolin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625" y="58500"/>
            <a:ext cx="1574824" cy="8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7" name="Shape 467"/>
          <p:cNvGraphicFramePr/>
          <p:nvPr/>
        </p:nvGraphicFramePr>
        <p:xfrm>
          <a:off x="201750" y="17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{D7B86523-CF66-4FAA-AC6A-0C89B91CC9F5}</a:tableStyleId>
              </a:tblPr>
              <a:tblGrid>
                <a:gridCol w="3994875"/>
                <a:gridCol w="3994875"/>
              </a:tblGrid>
              <a:tr h="578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00CEF6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ChapStick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786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Challenges the inventor encountered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The inventor of ChapStick sold the product to John Morton because he failed to sell enough of it.</a:t>
                      </a:r>
                    </a:p>
                  </a:txBody>
                  <a:tcPr marL="91425" marR="91425" marT="91425" marB="91425"/>
                </a:tc>
              </a:tr>
              <a:tr h="640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Similar Products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EOS, Burt’s Bees, Blistex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 l="54811" r="1725"/>
          <a:stretch/>
        </p:blipFill>
        <p:spPr>
          <a:xfrm>
            <a:off x="7003951" y="1768500"/>
            <a:ext cx="1832700" cy="27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55340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399" cy="25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iPHONE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Technology Invention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5670975" y="1159500"/>
            <a:ext cx="1589700" cy="282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975" y="1159500"/>
            <a:ext cx="1646850" cy="2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Shape 4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800" y="3195549"/>
            <a:ext cx="1321724" cy="1792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2" name="Shape 482"/>
          <p:cNvGraphicFramePr/>
          <p:nvPr/>
        </p:nvGraphicFramePr>
        <p:xfrm>
          <a:off x="169212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{76ABAE42-DE64-4E8E-991F-C288F7CD4A1C}</a:tableStyleId>
              </a:tblPr>
              <a:tblGrid>
                <a:gridCol w="2580950"/>
                <a:gridCol w="6296400"/>
              </a:tblGrid>
              <a:tr h="400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3C78D8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iPhone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8011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Inventor and Date Invented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600"/>
                        </a:spcBef>
                        <a:buClr>
                          <a:srgbClr val="28324A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>
                          <a:solidFill>
                            <a:srgbClr val="28324A"/>
                          </a:solidFill>
                        </a:rPr>
                        <a:t>Steve Jobs in the year 2007 and is still in use today.</a:t>
                      </a:r>
                    </a:p>
                  </a:txBody>
                  <a:tcPr marL="91425" marR="91425" marT="91425" marB="91425"/>
                </a:tc>
              </a:tr>
              <a:tr h="9477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Inventions Purpose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600"/>
                        </a:spcBef>
                        <a:buClr>
                          <a:srgbClr val="28324A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>
                          <a:solidFill>
                            <a:srgbClr val="28324A"/>
                          </a:solidFill>
                        </a:rPr>
                        <a:t>used to communicate with people, remind you of tasks, entertain, take pictures, and to find information using the internet. </a:t>
                      </a:r>
                    </a:p>
                    <a:p>
                      <a:pPr marL="457200" lvl="0" indent="-317500" rtl="0">
                        <a:spcBef>
                          <a:spcPts val="600"/>
                        </a:spcBef>
                        <a:buClr>
                          <a:srgbClr val="28324A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>
                          <a:solidFill>
                            <a:srgbClr val="28324A"/>
                          </a:solidFill>
                        </a:rPr>
                        <a:t>People of all ages purchase this product.</a:t>
                      </a:r>
                    </a:p>
                  </a:txBody>
                  <a:tcPr marL="91425" marR="91425" marT="91425" marB="91425"/>
                </a:tc>
              </a:tr>
              <a:tr h="5634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600"/>
                        </a:spcBef>
                        <a:buClr>
                          <a:srgbClr val="28324A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>
                          <a:solidFill>
                            <a:srgbClr val="28324A"/>
                          </a:solidFill>
                        </a:rPr>
                        <a:t> Today the cost $649  to $749. </a:t>
                      </a:r>
                    </a:p>
                  </a:txBody>
                  <a:tcPr marL="91425" marR="91425" marT="91425" marB="91425"/>
                </a:tc>
              </a:tr>
              <a:tr h="7396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Reason for inventing this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>
                        <a:spcBef>
                          <a:spcPts val="0"/>
                        </a:spcBef>
                        <a:buChar char="●"/>
                      </a:pPr>
                      <a:r>
                        <a:rPr lang="en"/>
                        <a:t>They invented the iphone because they knew that someone was going to make a product better than their ipod so they needed to make something better.</a:t>
                      </a:r>
                    </a:p>
                  </a:txBody>
                  <a:tcPr marL="91425" marR="91425" marT="91425" marB="91425"/>
                </a:tc>
              </a:tr>
              <a:tr h="4446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Main Components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600"/>
                        </a:spcBef>
                        <a:buClr>
                          <a:srgbClr val="28324A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>
                          <a:solidFill>
                            <a:srgbClr val="28324A"/>
                          </a:solidFill>
                        </a:rPr>
                        <a:t>glass, stainless steel, and a battery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Shape 487"/>
          <p:cNvGraphicFramePr/>
          <p:nvPr/>
        </p:nvGraphicFramePr>
        <p:xfrm>
          <a:off x="159562" y="1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{7FDC09C1-D5F5-4B8B-ACC2-C7010AAD2ED2}</a:tableStyleId>
              </a:tblPr>
              <a:tblGrid>
                <a:gridCol w="1882750"/>
                <a:gridCol w="6942125"/>
              </a:tblGrid>
              <a:tr h="409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00CEF6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iPhone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6356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Challenges the inventor faced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Other companies making better products</a:t>
                      </a:r>
                    </a:p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People stealing their ideas</a:t>
                      </a:r>
                    </a:p>
                  </a:txBody>
                  <a:tcPr marL="91425" marR="91425" marT="91425" marB="91425"/>
                </a:tc>
              </a:tr>
              <a:tr h="9677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SImilar products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Samsung Galaxy </a:t>
                      </a:r>
                    </a:p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LG</a:t>
                      </a:r>
                    </a:p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HTC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488" name="Shape 4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075" y="3256725"/>
            <a:ext cx="1767049" cy="17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838575" y="1832925"/>
            <a:ext cx="7447799" cy="270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4294967295"/>
          </p:nvPr>
        </p:nvSpPr>
        <p:spPr>
          <a:xfrm>
            <a:off x="457200" y="2152275"/>
            <a:ext cx="3575399" cy="25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Rubik’s Cube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Entertainment Invention</a:t>
            </a:r>
          </a:p>
        </p:txBody>
      </p:sp>
      <p:pic>
        <p:nvPicPr>
          <p:cNvPr id="495" name="Shape 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318" y="1767700"/>
            <a:ext cx="2440381" cy="250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Shape 500"/>
          <p:cNvGraphicFramePr/>
          <p:nvPr/>
        </p:nvGraphicFramePr>
        <p:xfrm>
          <a:off x="143600" y="562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{03957744-5DB5-4704-81F5-DC2EA3C89851}</a:tableStyleId>
              </a:tblPr>
              <a:tblGrid>
                <a:gridCol w="2629350"/>
                <a:gridCol w="6286375"/>
              </a:tblGrid>
              <a:tr h="827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00CEF6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Rubik’s Cube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12470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Inventor and date invented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Clr>
                          <a:srgbClr val="222222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Ernő Rubik invented the Rubik’s cube in the year 1974 and is still in use today.</a:t>
                      </a:r>
                    </a:p>
                  </a:txBody>
                  <a:tcPr marL="91425" marR="91425" marT="91425" marB="91425"/>
                </a:tc>
              </a:tr>
              <a:tr h="646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invention’s Purpose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Used as a puzzle that is challenging to solve</a:t>
                      </a:r>
                    </a:p>
                  </a:txBody>
                  <a:tcPr marL="91425" marR="91425" marT="91425" marB="91425"/>
                </a:tc>
              </a:tr>
              <a:tr h="6719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Cost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800"/>
                        <a:t>$8.99</a:t>
                      </a:r>
                    </a:p>
                  </a:txBody>
                  <a:tcPr marL="91425" marR="91425" marT="91425" marB="91425"/>
                </a:tc>
              </a:tr>
              <a:tr h="6461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Reason for invention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Teacher who was looking for  new and exciting ways to present information to his students; helped him to explain spatial relationships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750" y="0"/>
            <a:ext cx="1155300" cy="12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On-screen Show (16:9)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Oswald</vt:lpstr>
      <vt:lpstr>Source Sans Pro</vt:lpstr>
      <vt:lpstr>Quince template</vt:lpstr>
      <vt:lpstr>Inventions By Kaitlin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</vt:lpstr>
      <vt:lpstr>Resources</vt:lpstr>
      <vt:lpstr>Kaitlin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 By Kaitlin</dc:title>
  <dc:creator>Nicole Tarum</dc:creator>
  <cp:lastModifiedBy>Nicole Tarum</cp:lastModifiedBy>
  <cp:revision>1</cp:revision>
  <dcterms:modified xsi:type="dcterms:W3CDTF">2015-10-26T16:15:48Z</dcterms:modified>
</cp:coreProperties>
</file>